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8CFF-6245-6341-BD7B-6878D538F283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2E78-5D4C-384E-AF79-22F3D7B31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9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creative adjustment is</a:t>
            </a:r>
            <a:r>
              <a:rPr kumimoji="1" lang="en-US" altLang="ja-JP" baseline="0" dirty="0"/>
              <a:t> a non-</a:t>
            </a:r>
            <a:r>
              <a:rPr kumimoji="1" lang="en-US" altLang="ja-JP" baseline="0" dirty="0" err="1"/>
              <a:t>pathologizing</a:t>
            </a:r>
            <a:r>
              <a:rPr kumimoji="1" lang="en-US" altLang="ja-JP" baseline="0" dirty="0"/>
              <a:t> stance. In psychoanalysis, the analyst tells the </a:t>
            </a:r>
            <a:r>
              <a:rPr kumimoji="1" lang="en-US" altLang="ja-JP" baseline="0" dirty="0" err="1"/>
              <a:t>ct</a:t>
            </a:r>
            <a:r>
              <a:rPr kumimoji="1" lang="en-US" altLang="ja-JP" baseline="0" dirty="0"/>
              <a:t> what the dream means. Gestalt therapists are more interested in what the dream means to the CLIENT.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2E78-5D4C-384E-AF79-22F3D7B3170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7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1A0534-6616-0A43-96FD-839D07AD2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039B69-3983-8A43-817F-AD5CFEA0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5tuJ3Sojc" TargetMode="External"/><Relationship Id="rId2" Type="http://schemas.openxmlformats.org/officeDocument/2006/relationships/hyperlink" Target="https://www.youtube.com/watch?v=it0j6FIxIo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Gestalt Therapy Theory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El </a:t>
            </a:r>
            <a:r>
              <a:rPr kumimoji="1" lang="en-US" altLang="ja-JP" dirty="0" err="1"/>
              <a:t>Schoepf</a:t>
            </a:r>
            <a:r>
              <a:rPr kumimoji="1" lang="en-US" altLang="ja-JP" dirty="0"/>
              <a:t>, M.S. - APPL 605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0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0178537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1"/>
            <a:ext cx="9144000" cy="61264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Roadmap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Major figures &amp; h</a:t>
            </a:r>
            <a:r>
              <a:rPr kumimoji="1" lang="en-US" altLang="ja-JP" dirty="0"/>
              <a:t>istorical context</a:t>
            </a:r>
          </a:p>
          <a:p>
            <a:r>
              <a:rPr lang="en-US" altLang="ja-JP" dirty="0"/>
              <a:t>Gestalt principles</a:t>
            </a:r>
          </a:p>
          <a:p>
            <a:pPr lvl="1"/>
            <a:r>
              <a:rPr kumimoji="1" lang="en-US" altLang="ja-JP" dirty="0"/>
              <a:t>Phenomenology</a:t>
            </a:r>
          </a:p>
          <a:p>
            <a:pPr lvl="1"/>
            <a:r>
              <a:rPr lang="en-US" altLang="ja-JP" dirty="0"/>
              <a:t>“Psychopathology,” or creative adjustment</a:t>
            </a:r>
          </a:p>
          <a:p>
            <a:pPr lvl="1"/>
            <a:r>
              <a:rPr kumimoji="1" lang="en-US" altLang="ja-JP" dirty="0"/>
              <a:t>Contact (&amp; contact disturbances)</a:t>
            </a:r>
          </a:p>
          <a:p>
            <a:pPr lvl="1"/>
            <a:r>
              <a:rPr lang="en-US" altLang="ja-JP" dirty="0"/>
              <a:t>Experiment &amp; “Safe Emergency”</a:t>
            </a:r>
          </a:p>
          <a:p>
            <a:r>
              <a:rPr kumimoji="1" lang="en-US" altLang="ja-JP" dirty="0"/>
              <a:t>Activity: 4 Corners of Dialogue</a:t>
            </a:r>
          </a:p>
        </p:txBody>
      </p:sp>
    </p:spTree>
    <p:extLst>
      <p:ext uri="{BB962C8B-B14F-4D97-AF65-F5344CB8AC3E}">
        <p14:creationId xmlns:p14="http://schemas.microsoft.com/office/powerpoint/2010/main" val="363823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dirty="0"/>
              <a:t>Major Figures, Historical Context</a:t>
            </a:r>
            <a:endParaRPr kumimoji="1" lang="ja-JP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910" cy="4800600"/>
          </a:xfrm>
        </p:spPr>
        <p:txBody>
          <a:bodyPr/>
          <a:lstStyle/>
          <a:p>
            <a:r>
              <a:rPr kumimoji="1" lang="en-US" altLang="ja-JP" dirty="0"/>
              <a:t>1920s Europe </a:t>
            </a:r>
            <a:r>
              <a:rPr kumimoji="1" lang="en-US" altLang="ja-JP" dirty="0">
                <a:sym typeface="Wingdings"/>
              </a:rPr>
              <a:t> 1933 South Africa  1945 NYC</a:t>
            </a:r>
          </a:p>
          <a:p>
            <a:r>
              <a:rPr kumimoji="1" lang="en-US" altLang="ja-JP" dirty="0"/>
              <a:t>Fritz </a:t>
            </a:r>
            <a:r>
              <a:rPr kumimoji="1" lang="en-US" altLang="ja-JP" dirty="0" err="1"/>
              <a:t>Perls</a:t>
            </a:r>
            <a:endParaRPr kumimoji="1" lang="en-US" altLang="ja-JP" dirty="0"/>
          </a:p>
          <a:p>
            <a:pPr lvl="1"/>
            <a:r>
              <a:rPr lang="en-US" altLang="ja-JP" dirty="0"/>
              <a:t>psychiatrist</a:t>
            </a:r>
          </a:p>
          <a:p>
            <a:pPr lvl="1"/>
            <a:r>
              <a:rPr kumimoji="1" lang="en-US" altLang="ja-JP" dirty="0"/>
              <a:t>trained in psychoanalysis with Karen Horney &amp; Wilhelm Reich</a:t>
            </a:r>
          </a:p>
          <a:p>
            <a:r>
              <a:rPr lang="en-US" altLang="ja-JP" dirty="0"/>
              <a:t>Lore (Laura) </a:t>
            </a:r>
            <a:r>
              <a:rPr lang="en-US" altLang="ja-JP" dirty="0" err="1"/>
              <a:t>Perls</a:t>
            </a:r>
            <a:endParaRPr lang="en-US" altLang="ja-JP" dirty="0"/>
          </a:p>
          <a:p>
            <a:pPr lvl="1"/>
            <a:r>
              <a:rPr lang="en-US" altLang="ja-JP" dirty="0"/>
              <a:t>psychologist</a:t>
            </a:r>
          </a:p>
          <a:p>
            <a:pPr lvl="1"/>
            <a:r>
              <a:rPr lang="en-US" altLang="ja-JP" dirty="0"/>
              <a:t>trained in philosophy with Heidegger &amp; Gestalt psychology with Max Wertheimer</a:t>
            </a:r>
          </a:p>
          <a:p>
            <a:r>
              <a:rPr lang="en-US" altLang="ja-JP" dirty="0"/>
              <a:t>Nazi Germany, humanism, dynamics of oppression</a:t>
            </a:r>
          </a:p>
          <a:p>
            <a:r>
              <a:rPr lang="en-US" altLang="ja-JP" dirty="0"/>
              <a:t>Fritz </a:t>
            </a:r>
            <a:r>
              <a:rPr lang="en-US" altLang="ja-JP" dirty="0" err="1"/>
              <a:t>Perls</a:t>
            </a:r>
            <a:r>
              <a:rPr lang="en-US" altLang="ja-JP" dirty="0"/>
              <a:t> therapy with Gloria: </a:t>
            </a:r>
            <a:r>
              <a:rPr lang="en-US" altLang="ja-JP" dirty="0">
                <a:hlinkClick r:id="rId2"/>
              </a:rPr>
              <a:t>https://www.youtube.com/watch?v=it0j6FIxIog</a:t>
            </a:r>
            <a:endParaRPr lang="en-US" altLang="ja-JP" dirty="0"/>
          </a:p>
        </p:txBody>
      </p:sp>
      <p:pic>
        <p:nvPicPr>
          <p:cNvPr id="4" name="Picture 15" descr="!CH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17088" b="31299"/>
          <a:stretch>
            <a:fillRect/>
          </a:stretch>
        </p:blipFill>
        <p:spPr bwMode="auto">
          <a:xfrm>
            <a:off x="6708476" y="1822702"/>
            <a:ext cx="1588250" cy="17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76" y="3555338"/>
            <a:ext cx="1649700" cy="221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Phenomenology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Not interested in the “objective” or “expert” viewpoint</a:t>
            </a:r>
          </a:p>
          <a:p>
            <a:r>
              <a:rPr kumimoji="1" lang="en-US" altLang="ja-JP" dirty="0"/>
              <a:t>Can only be experienced in the “here and now”</a:t>
            </a:r>
          </a:p>
          <a:p>
            <a:r>
              <a:rPr lang="en-US" altLang="ja-JP" dirty="0"/>
              <a:t>Help client build capacity for physical awareness</a:t>
            </a:r>
            <a:endParaRPr kumimoji="1" lang="ja-JP" altLang="en-US" dirty="0"/>
          </a:p>
        </p:txBody>
      </p:sp>
      <p:pic>
        <p:nvPicPr>
          <p:cNvPr id="4" name="Picture 3" descr="Screen Shot 2020-10-05 at 8.1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02" y="3016943"/>
            <a:ext cx="5753100" cy="185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8805" y="4973618"/>
            <a:ext cx="184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Nevis, 1996, p. 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06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Theory of Psychopathology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Creative adjustment</a:t>
            </a:r>
          </a:p>
          <a:p>
            <a:r>
              <a:rPr lang="en-US" altLang="ja-JP" dirty="0"/>
              <a:t>The “contact cycle”</a:t>
            </a:r>
            <a:endParaRPr kumimoji="1" lang="ja-JP" alt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49" y="2514600"/>
            <a:ext cx="6640381" cy="387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7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Trebuchet MS" charset="0"/>
              </a:rPr>
              <a:t>Disturbances to true contact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60070" indent="-457200">
              <a:defRPr/>
            </a:pPr>
            <a:r>
              <a:rPr lang="en-US" altLang="ja-JP" sz="1800" b="1" dirty="0"/>
              <a:t>Projection: </a:t>
            </a:r>
            <a:r>
              <a:rPr lang="en-US" altLang="ja-JP" sz="1800" dirty="0"/>
              <a:t>distorting understanding of self and other by attributing disowned parts of self to another or the environment</a:t>
            </a:r>
            <a:endParaRPr lang="en-US" altLang="ja-JP" sz="1800" b="1" dirty="0"/>
          </a:p>
          <a:p>
            <a:pPr marL="891540" lvl="1" indent="-457200">
              <a:defRPr/>
            </a:pPr>
            <a:r>
              <a:rPr lang="en-US" altLang="ja-JP" sz="1800" b="1" dirty="0" err="1">
                <a:sym typeface="Wingdings" charset="0"/>
              </a:rPr>
              <a:t>Tx</a:t>
            </a:r>
            <a:r>
              <a:rPr lang="en-US" altLang="ja-JP" sz="1800" dirty="0">
                <a:sym typeface="Wingdings" charset="0"/>
              </a:rPr>
              <a:t>: Identifying and </a:t>
            </a:r>
            <a:r>
              <a:rPr lang="en-US" sz="1800" dirty="0">
                <a:sym typeface="Wingdings" charset="0"/>
              </a:rPr>
              <a:t>“</a:t>
            </a:r>
            <a:r>
              <a:rPr lang="en-US" altLang="ja-JP" sz="1800" dirty="0">
                <a:sym typeface="Wingdings" charset="0"/>
              </a:rPr>
              <a:t>owning</a:t>
            </a:r>
            <a:r>
              <a:rPr lang="en-US" sz="1800" dirty="0">
                <a:sym typeface="Wingdings" charset="0"/>
              </a:rPr>
              <a:t>”</a:t>
            </a:r>
            <a:r>
              <a:rPr lang="en-US" altLang="ja-JP" sz="1800" dirty="0">
                <a:sym typeface="Wingdings" charset="0"/>
              </a:rPr>
              <a:t> disowned parts of self</a:t>
            </a:r>
          </a:p>
          <a:p>
            <a:pPr marL="594360" indent="-457200">
              <a:defRPr/>
            </a:pPr>
            <a:r>
              <a:rPr lang="en-US" altLang="en-US" sz="1800" b="1" dirty="0"/>
              <a:t>Introjection</a:t>
            </a:r>
            <a:r>
              <a:rPr lang="en-US" altLang="en-US" sz="1800" dirty="0"/>
              <a:t>: taking in ideas passively</a:t>
            </a:r>
          </a:p>
          <a:p>
            <a:pPr marL="891540" lvl="1" indent="-457200">
              <a:defRPr/>
            </a:pPr>
            <a:r>
              <a:rPr lang="en-US" altLang="en-US" sz="1800" b="1" dirty="0" err="1"/>
              <a:t>Tx</a:t>
            </a:r>
            <a:r>
              <a:rPr lang="en-US" altLang="en-US" sz="1800" dirty="0"/>
              <a:t>: Dislodging and critically examining “</a:t>
            </a:r>
            <a:r>
              <a:rPr lang="en-US" altLang="en-US" sz="1800" dirty="0" err="1"/>
              <a:t>introjects</a:t>
            </a:r>
            <a:r>
              <a:rPr lang="en-US" altLang="en-US" sz="1800" dirty="0"/>
              <a:t>”</a:t>
            </a:r>
          </a:p>
          <a:p>
            <a:pPr marL="594360" indent="-457200">
              <a:defRPr/>
            </a:pPr>
            <a:r>
              <a:rPr lang="en-US" altLang="en-US" sz="1800" b="1" dirty="0"/>
              <a:t>Retroflection</a:t>
            </a:r>
            <a:r>
              <a:rPr lang="en-US" altLang="en-US" sz="1800" dirty="0"/>
              <a:t>: titrating; turning an impulse inward</a:t>
            </a:r>
          </a:p>
          <a:p>
            <a:pPr marL="891540" lvl="1" indent="-457200">
              <a:defRPr/>
            </a:pPr>
            <a:r>
              <a:rPr lang="en-US" altLang="en-US" sz="1800" b="1" dirty="0" err="1"/>
              <a:t>Tx</a:t>
            </a:r>
            <a:r>
              <a:rPr lang="en-US" altLang="en-US" sz="1800" b="1" dirty="0"/>
              <a:t>: </a:t>
            </a:r>
            <a:r>
              <a:rPr lang="en-US" altLang="en-US" sz="1800" dirty="0"/>
              <a:t>rediscovering the original impulse and expressing it in a healthy way</a:t>
            </a:r>
            <a:endParaRPr lang="en-US" altLang="en-US" sz="1800" b="1" dirty="0"/>
          </a:p>
          <a:p>
            <a:pPr marL="594360" indent="-457200">
              <a:defRPr/>
            </a:pPr>
            <a:r>
              <a:rPr lang="en-US" altLang="en-US" sz="1800" b="1" dirty="0"/>
              <a:t>Deflection: </a:t>
            </a:r>
            <a:r>
              <a:rPr lang="en-US" altLang="en-US" sz="1800" dirty="0"/>
              <a:t>avoiding direct contact</a:t>
            </a:r>
          </a:p>
          <a:p>
            <a:pPr marL="891540" lvl="1" indent="-457200">
              <a:defRPr/>
            </a:pPr>
            <a:r>
              <a:rPr lang="en-US" altLang="ja-JP" sz="1800" b="1" dirty="0" err="1"/>
              <a:t>Tx</a:t>
            </a:r>
            <a:r>
              <a:rPr lang="en-US" altLang="ja-JP" sz="1800" dirty="0"/>
              <a:t>: Learning to experience contact with adequate support (from therapist)</a:t>
            </a:r>
          </a:p>
          <a:p>
            <a:pPr marL="594360" indent="-457200">
              <a:defRPr/>
            </a:pPr>
            <a:r>
              <a:rPr lang="en-US" altLang="ja-JP" sz="1800" b="1" dirty="0"/>
              <a:t>Confluence: </a:t>
            </a:r>
            <a:r>
              <a:rPr lang="en-US" altLang="ja-JP" sz="1800" dirty="0"/>
              <a:t>prematurely accepting (or demanding) sameness with/from others</a:t>
            </a:r>
          </a:p>
          <a:p>
            <a:pPr marL="891540" lvl="1" indent="-457200">
              <a:defRPr/>
            </a:pPr>
            <a:r>
              <a:rPr lang="en-US" altLang="ja-JP" sz="1800" b="1" dirty="0" err="1"/>
              <a:t>Tx</a:t>
            </a:r>
            <a:r>
              <a:rPr lang="en-US" altLang="ja-JP" sz="1800" b="1" dirty="0"/>
              <a:t>: </a:t>
            </a:r>
            <a:r>
              <a:rPr lang="en-US" altLang="ja-JP" sz="1800" dirty="0"/>
              <a:t>Experiencing confluence/</a:t>
            </a:r>
            <a:r>
              <a:rPr lang="en-US" altLang="ja-JP" sz="1800" dirty="0" err="1"/>
              <a:t>nonconfluence</a:t>
            </a:r>
            <a:r>
              <a:rPr lang="en-US" altLang="ja-JP" sz="1800" dirty="0"/>
              <a:t> and creating situations where the client can </a:t>
            </a:r>
            <a:r>
              <a:rPr lang="en-US" altLang="ja-JP" sz="1800" i="1" dirty="0"/>
              <a:t>choose</a:t>
            </a:r>
            <a:endParaRPr lang="en-US" altLang="ja-JP" sz="1800" b="1" dirty="0"/>
          </a:p>
          <a:p>
            <a:pPr marL="594360" indent="-457200">
              <a:defRPr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Interventions, or “Experiments”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“safe emergency”</a:t>
            </a:r>
            <a:endParaRPr kumimoji="1" lang="en-US" altLang="ja-JP" dirty="0"/>
          </a:p>
          <a:p>
            <a:r>
              <a:rPr kumimoji="1" lang="en-US" altLang="ja-JP" dirty="0"/>
              <a:t>Content of what happens in therapy</a:t>
            </a:r>
          </a:p>
          <a:p>
            <a:r>
              <a:rPr lang="en-US" altLang="ja-JP" dirty="0"/>
              <a:t>Therapist must pay attention</a:t>
            </a:r>
          </a:p>
          <a:p>
            <a:pPr lvl="1"/>
            <a:r>
              <a:rPr kumimoji="1" lang="en-US" altLang="ja-JP" dirty="0"/>
              <a:t>“grading up and grading down” difficulty</a:t>
            </a:r>
          </a:p>
          <a:p>
            <a:pPr lvl="1"/>
            <a:r>
              <a:rPr lang="en-US" altLang="ja-JP" dirty="0"/>
              <a:t>Willingness to abandon one experiment for another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167" y="4003664"/>
            <a:ext cx="4187937" cy="23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 Corners of Dialogue</a:t>
            </a:r>
            <a:endParaRPr kumimoji="1" lang="ja-JP" altLang="en-US" dirty="0"/>
          </a:p>
        </p:txBody>
      </p:sp>
      <p:pic>
        <p:nvPicPr>
          <p:cNvPr id="6" name="Picture 5" descr="Four Corners of Dialogue 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4744" y="411744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Additional Resources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is-IS" altLang="ja-JP" dirty="0"/>
              <a:t>Polster, E. &amp; Polster, M. (1973) </a:t>
            </a:r>
            <a:r>
              <a:rPr lang="en-US" altLang="ja-JP" i="1" dirty="0"/>
              <a:t>Gestalt Therapy Integrated. </a:t>
            </a:r>
            <a:r>
              <a:rPr lang="en-US" altLang="ja-JP" dirty="0"/>
              <a:t>New York. Random House. </a:t>
            </a:r>
          </a:p>
          <a:p>
            <a:pPr marL="114300" indent="0">
              <a:buNone/>
            </a:pPr>
            <a:endParaRPr lang="en-US" altLang="ja-JP" dirty="0"/>
          </a:p>
          <a:p>
            <a:pPr marL="114300" indent="0">
              <a:buNone/>
            </a:pPr>
            <a:r>
              <a:rPr lang="en-US" altLang="ja-JP" dirty="0" err="1"/>
              <a:t>Perls</a:t>
            </a:r>
            <a:r>
              <a:rPr lang="en-US" altLang="ja-JP" dirty="0"/>
              <a:t>, F., </a:t>
            </a:r>
            <a:r>
              <a:rPr lang="en-US" altLang="ja-JP" dirty="0" err="1"/>
              <a:t>Hefferline</a:t>
            </a:r>
            <a:r>
              <a:rPr lang="en-US" altLang="ja-JP" dirty="0"/>
              <a:t>, R. &amp; Goodman, P. (1994 edition) </a:t>
            </a:r>
            <a:r>
              <a:rPr lang="en-US" altLang="ja-JP" i="1" dirty="0"/>
              <a:t>Gestalt Therapy Excitement and Growth in the Human Personality. </a:t>
            </a:r>
            <a:r>
              <a:rPr lang="en-US" altLang="ja-JP" dirty="0"/>
              <a:t>Gouldsboro, ME. The Gestalt Journal Press. </a:t>
            </a:r>
          </a:p>
          <a:p>
            <a:pPr marL="114300" indent="0">
              <a:buNone/>
            </a:pPr>
            <a:endParaRPr lang="de-DE" altLang="ja-JP" dirty="0"/>
          </a:p>
          <a:p>
            <a:pPr marL="114300" indent="0">
              <a:buNone/>
            </a:pPr>
            <a:r>
              <a:rPr lang="de-DE" altLang="ja-JP" dirty="0" err="1"/>
              <a:t>Dreitzel</a:t>
            </a:r>
            <a:r>
              <a:rPr lang="de-DE" altLang="ja-JP" dirty="0"/>
              <a:t>, H. P. (2010) </a:t>
            </a:r>
            <a:r>
              <a:rPr lang="de-DE" altLang="ja-JP" i="1" dirty="0"/>
              <a:t>Clinical Diagnosis in Gestalt </a:t>
            </a:r>
            <a:r>
              <a:rPr lang="de-DE" altLang="ja-JP" i="1" dirty="0" err="1"/>
              <a:t>Therapy</a:t>
            </a:r>
            <a:r>
              <a:rPr lang="de-DE" altLang="ja-JP" i="1" dirty="0"/>
              <a:t>: A Field Guide. </a:t>
            </a:r>
            <a:r>
              <a:rPr lang="de-DE" altLang="ja-JP" dirty="0"/>
              <a:t>Berlin, Germany: EHP. </a:t>
            </a:r>
          </a:p>
          <a:p>
            <a:pPr marL="114300" indent="0">
              <a:buNone/>
            </a:pPr>
            <a:endParaRPr lang="de-DE" altLang="ja-JP" dirty="0"/>
          </a:p>
          <a:p>
            <a:pPr marL="114300" indent="0">
              <a:buNone/>
            </a:pPr>
            <a:r>
              <a:rPr lang="it-IT" altLang="ja-JP" dirty="0"/>
              <a:t>Taylor, M. (2014) T</a:t>
            </a:r>
            <a:r>
              <a:rPr lang="it-IT" altLang="ja-JP" i="1" dirty="0"/>
              <a:t>rauma </a:t>
            </a:r>
            <a:r>
              <a:rPr lang="it-IT" altLang="ja-JP" i="1" dirty="0" err="1"/>
              <a:t>Therapy</a:t>
            </a:r>
            <a:r>
              <a:rPr lang="it-IT" altLang="ja-JP" i="1" dirty="0"/>
              <a:t> and </a:t>
            </a:r>
            <a:r>
              <a:rPr lang="it-IT" altLang="ja-JP" i="1" dirty="0" err="1"/>
              <a:t>Clinical</a:t>
            </a:r>
            <a:r>
              <a:rPr lang="it-IT" altLang="ja-JP" i="1" dirty="0"/>
              <a:t> </a:t>
            </a:r>
            <a:r>
              <a:rPr lang="it-IT" altLang="ja-JP" i="1" dirty="0" err="1"/>
              <a:t>Practice</a:t>
            </a:r>
            <a:r>
              <a:rPr lang="it-IT" altLang="ja-JP" i="1" dirty="0"/>
              <a:t>: </a:t>
            </a:r>
            <a:r>
              <a:rPr lang="it-IT" altLang="ja-JP" i="1" dirty="0" err="1"/>
              <a:t>Neuroscience</a:t>
            </a:r>
            <a:r>
              <a:rPr lang="it-IT" altLang="ja-JP" i="1" dirty="0"/>
              <a:t>, Gestalt and the Body. </a:t>
            </a:r>
            <a:r>
              <a:rPr lang="it-IT" altLang="ja-JP" dirty="0" err="1"/>
              <a:t>Maidenhead</a:t>
            </a:r>
            <a:r>
              <a:rPr lang="it-IT" altLang="ja-JP" dirty="0"/>
              <a:t>, UK. Open </a:t>
            </a:r>
            <a:r>
              <a:rPr lang="it-IT" altLang="ja-JP" dirty="0" err="1"/>
              <a:t>University</a:t>
            </a:r>
            <a:r>
              <a:rPr lang="it-IT" altLang="ja-JP" dirty="0"/>
              <a:t> Press </a:t>
            </a:r>
          </a:p>
          <a:p>
            <a:pPr marL="114300" indent="0">
              <a:buNone/>
            </a:pPr>
            <a:endParaRPr lang="it-IT" altLang="ja-JP" dirty="0"/>
          </a:p>
          <a:p>
            <a:pPr marL="114300" indent="0">
              <a:buNone/>
            </a:pPr>
            <a:r>
              <a:rPr lang="is-IS" altLang="ja-JP" dirty="0"/>
              <a:t>Woldt, A. &amp; Toman, S. (Eds.) (2005) </a:t>
            </a:r>
            <a:r>
              <a:rPr lang="en-US" altLang="ja-JP" i="1" dirty="0"/>
              <a:t>Gestalt Therapy, History, Theory and Practice. </a:t>
            </a:r>
            <a:r>
              <a:rPr lang="en-US" altLang="ja-JP" dirty="0"/>
              <a:t>Thousand Oaks, CA. Sage Publications. </a:t>
            </a:r>
          </a:p>
          <a:p>
            <a:pPr marL="114300" indent="0">
              <a:buNone/>
            </a:pPr>
            <a:endParaRPr lang="is-IS" altLang="ja-JP" dirty="0"/>
          </a:p>
          <a:p>
            <a:pPr marL="114300" indent="0">
              <a:buNone/>
            </a:pPr>
            <a:endParaRPr lang="it-IT" altLang="ja-JP" dirty="0"/>
          </a:p>
          <a:p>
            <a:pPr marL="114300" indent="0">
              <a:buNone/>
            </a:pPr>
            <a:endParaRPr lang="de-DE" altLang="ja-JP" dirty="0"/>
          </a:p>
          <a:p>
            <a:pPr marL="114300" indent="0">
              <a:buNone/>
            </a:pP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1825591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4602</TotalTime>
  <Words>496</Words>
  <Application>Microsoft Office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Trebuchet MS</vt:lpstr>
      <vt:lpstr>Adjacency</vt:lpstr>
      <vt:lpstr>Gestalt Therapy Theory</vt:lpstr>
      <vt:lpstr>Roadmap</vt:lpstr>
      <vt:lpstr>Major Figures, Historical Context</vt:lpstr>
      <vt:lpstr>Phenomenology</vt:lpstr>
      <vt:lpstr>Theory of Psychopathology</vt:lpstr>
      <vt:lpstr>Disturbances to true contact</vt:lpstr>
      <vt:lpstr>Interventions, or “Experiments”</vt:lpstr>
      <vt:lpstr>4 Corners of Dialogue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</dc:creator>
  <cp:lastModifiedBy>New User</cp:lastModifiedBy>
  <cp:revision>21</cp:revision>
  <dcterms:created xsi:type="dcterms:W3CDTF">2020-10-02T03:17:17Z</dcterms:created>
  <dcterms:modified xsi:type="dcterms:W3CDTF">2020-12-02T21:44:02Z</dcterms:modified>
</cp:coreProperties>
</file>